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5610"/>
    <p:restoredTop sz="96208"/>
  </p:normalViewPr>
  <p:slideViewPr>
    <p:cSldViewPr snapToGrid="0">
      <p:cViewPr varScale="1">
        <p:scale>
          <a:sx n="162" d="100"/>
          <a:sy n="162" d="100"/>
        </p:scale>
        <p:origin x="20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39" name="Google Shape;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835c0437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7835c0437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7835c0437c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49" name="Google Shape;4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1:notes"/>
          <p:cNvSpPr txBox="1">
            <a:spLocks noGrp="1"/>
          </p:cNvSpPr>
          <p:nvPr>
            <p:ph type="body" idx="1"/>
          </p:nvPr>
        </p:nvSpPr>
        <p:spPr>
          <a:xfrm>
            <a:off x="685799" y="4343400"/>
            <a:ext cx="551060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-9144" y="0"/>
            <a:ext cx="9153144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">
  <p:cSld name="Content and Imag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501792" y="1583857"/>
            <a:ext cx="3810941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4672577" y="712598"/>
            <a:ext cx="4480560" cy="44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3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01792" y="1583857"/>
            <a:ext cx="8315553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Content">
  <p:cSld name="Section Title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/>
          <p:nvPr/>
        </p:nvSpPr>
        <p:spPr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9325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480560" cy="515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nyu_whit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3050" y="238125"/>
            <a:ext cx="14636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 l="12718" r="26616"/>
          <a:stretch/>
        </p:blipFill>
        <p:spPr>
          <a:xfrm>
            <a:off x="4431982" y="0"/>
            <a:ext cx="46804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/>
          <p:nvPr/>
        </p:nvSpPr>
        <p:spPr>
          <a:xfrm>
            <a:off x="0" y="1"/>
            <a:ext cx="4680488" cy="514350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511148" y="1712697"/>
            <a:ext cx="3670642" cy="174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Impacts of </a:t>
            </a:r>
            <a:br>
              <a:rPr lang="en-US"/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Stay-at-Home Order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511148" y="3936264"/>
            <a:ext cx="1782762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Group 2 Stay-at-home Flyer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05/18/2020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148" y="845286"/>
            <a:ext cx="1465263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5/1</a:t>
            </a:r>
            <a:r>
              <a:rPr lang="en-US"/>
              <a:t>8</a:t>
            </a: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/20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4001711" y="2139539"/>
            <a:ext cx="1140577" cy="61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344599" y="754357"/>
            <a:ext cx="4924518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Tweet – Daily tweet amount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pic>
        <p:nvPicPr>
          <p:cNvPr id="138" name="Google Shape;138;p1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600" y="1280604"/>
            <a:ext cx="7120550" cy="33335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7615800" y="1706850"/>
            <a:ext cx="14472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April 9: confirmed cases  April 13: Delivery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April 22: social activities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344599" y="754357"/>
            <a:ext cx="4924518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Tweet – Sum of Tweets by Topics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pic>
        <p:nvPicPr>
          <p:cNvPr id="148" name="Google Shape;148;p1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8396" y="1204111"/>
            <a:ext cx="5527207" cy="356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344599" y="754357"/>
            <a:ext cx="4924518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Tweet – Top Topics Change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pic>
        <p:nvPicPr>
          <p:cNvPr id="157" name="Google Shape;157;p18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500" y="1345529"/>
            <a:ext cx="7887000" cy="320366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4920450" y="784275"/>
            <a:ext cx="29427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4.12: increase -- policy issued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4.20: peak -- resumption of work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1"/>
          </p:nvPr>
        </p:nvSpPr>
        <p:spPr>
          <a:xfrm>
            <a:off x="344599" y="754357"/>
            <a:ext cx="4924518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Tweet – Daily Top 20 topics 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684" y="1092200"/>
            <a:ext cx="5195779" cy="3675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9"/>
          <p:cNvCxnSpPr/>
          <p:nvPr/>
        </p:nvCxnSpPr>
        <p:spPr>
          <a:xfrm>
            <a:off x="3795913" y="2090057"/>
            <a:ext cx="1473204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69" name="Google Shape;169;p19"/>
          <p:cNvCxnSpPr/>
          <p:nvPr/>
        </p:nvCxnSpPr>
        <p:spPr>
          <a:xfrm>
            <a:off x="3852971" y="3986732"/>
            <a:ext cx="1416146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0" name="Google Shape;170;p19"/>
          <p:cNvCxnSpPr/>
          <p:nvPr/>
        </p:nvCxnSpPr>
        <p:spPr>
          <a:xfrm>
            <a:off x="4733365" y="4139132"/>
            <a:ext cx="59167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5/1</a:t>
            </a:r>
            <a:r>
              <a:rPr lang="en-US"/>
              <a:t>8</a:t>
            </a: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/20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852853" y="1098389"/>
            <a:ext cx="1501047" cy="47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Mobility</a:t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1524000" y="1912824"/>
            <a:ext cx="4781797" cy="224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“Stay-at-Home” Announcement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Country Level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Level</a:t>
            </a:r>
            <a:endParaRPr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County Level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5/1</a:t>
            </a:r>
            <a:r>
              <a:rPr lang="en-US"/>
              <a:t>8</a:t>
            </a: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/20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-60701" y="1066382"/>
            <a:ext cx="5717582" cy="46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“Stay-at-Home” Order Announcement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55" y="1687458"/>
            <a:ext cx="5352161" cy="244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5656875" y="2182838"/>
            <a:ext cx="3333900" cy="145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Seven states didn’t announce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California - first - 03/19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South Carolina - last - 04/07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 Announcement Date: 03/28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Coast states median date: 03/24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Inland states median date: 04/02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5/1</a:t>
            </a:r>
            <a:r>
              <a:rPr lang="en-US"/>
              <a:t>8</a:t>
            </a: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/20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-60701" y="1066382"/>
            <a:ext cx="57177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“Stay-at-Home” Order Announcement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5278200" y="2141613"/>
            <a:ext cx="3865800" cy="160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Fetch data on April 26, may change later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Southern America - end of April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Northern America - end of May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Those who announced the order earlier are more likely to stay at home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Shortest 25 days, longest more than 60 days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801" y="1604525"/>
            <a:ext cx="5119874" cy="26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761058" y="996478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Country Level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08" name="Google Shape;208;p23"/>
          <p:cNvGrpSpPr/>
          <p:nvPr/>
        </p:nvGrpSpPr>
        <p:grpSpPr>
          <a:xfrm>
            <a:off x="1486259" y="1492424"/>
            <a:ext cx="6381030" cy="3274842"/>
            <a:chOff x="1029059" y="2312561"/>
            <a:chExt cx="6381030" cy="3274842"/>
          </a:xfrm>
        </p:grpSpPr>
        <p:pic>
          <p:nvPicPr>
            <p:cNvPr id="209" name="Google Shape;209;p23"/>
            <p:cNvPicPr preferRelativeResize="0"/>
            <p:nvPr/>
          </p:nvPicPr>
          <p:blipFill rotWithShape="1">
            <a:blip r:embed="rId3">
              <a:alphaModFix/>
            </a:blip>
            <a:srcRect l="7447" t="10913"/>
            <a:stretch/>
          </p:blipFill>
          <p:spPr>
            <a:xfrm>
              <a:off x="1029059" y="2312561"/>
              <a:ext cx="6381030" cy="327484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0" name="Google Shape;210;p23"/>
            <p:cNvCxnSpPr/>
            <p:nvPr/>
          </p:nvCxnSpPr>
          <p:spPr>
            <a:xfrm>
              <a:off x="4162425" y="3168075"/>
              <a:ext cx="0" cy="4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11" name="Google Shape;211;p23"/>
          <p:cNvCxnSpPr/>
          <p:nvPr/>
        </p:nvCxnSpPr>
        <p:spPr>
          <a:xfrm>
            <a:off x="5991225" y="3209925"/>
            <a:ext cx="0" cy="3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12" name="Google Shape;212;p23"/>
          <p:cNvGrpSpPr/>
          <p:nvPr/>
        </p:nvGrpSpPr>
        <p:grpSpPr>
          <a:xfrm>
            <a:off x="1364959" y="1483161"/>
            <a:ext cx="6414102" cy="3293369"/>
            <a:chOff x="1364959" y="1483161"/>
            <a:chExt cx="6414102" cy="3293369"/>
          </a:xfrm>
        </p:grpSpPr>
        <p:grpSp>
          <p:nvGrpSpPr>
            <p:cNvPr id="213" name="Google Shape;213;p23"/>
            <p:cNvGrpSpPr/>
            <p:nvPr/>
          </p:nvGrpSpPr>
          <p:grpSpPr>
            <a:xfrm>
              <a:off x="1364959" y="1483161"/>
              <a:ext cx="6414102" cy="3293369"/>
              <a:chOff x="1364959" y="1483161"/>
              <a:chExt cx="6414102" cy="3293369"/>
            </a:xfrm>
          </p:grpSpPr>
          <p:pic>
            <p:nvPicPr>
              <p:cNvPr id="214" name="Google Shape;214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364959" y="1483161"/>
                <a:ext cx="6414102" cy="329336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15" name="Google Shape;215;p23"/>
              <p:cNvCxnSpPr/>
              <p:nvPr/>
            </p:nvCxnSpPr>
            <p:spPr>
              <a:xfrm>
                <a:off x="5467350" y="2095500"/>
                <a:ext cx="0" cy="36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16" name="Google Shape;216;p23"/>
            <p:cNvCxnSpPr/>
            <p:nvPr/>
          </p:nvCxnSpPr>
          <p:spPr>
            <a:xfrm>
              <a:off x="6153150" y="3524325"/>
              <a:ext cx="9600" cy="39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body" idx="1"/>
          </p:nvPr>
        </p:nvSpPr>
        <p:spPr>
          <a:xfrm>
            <a:off x="457200" y="921019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State Level – cases &amp; mobility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p24"/>
          <p:cNvGrpSpPr/>
          <p:nvPr/>
        </p:nvGrpSpPr>
        <p:grpSpPr>
          <a:xfrm>
            <a:off x="1904303" y="1525064"/>
            <a:ext cx="5418193" cy="3483124"/>
            <a:chOff x="1682340" y="516639"/>
            <a:chExt cx="5418193" cy="3483124"/>
          </a:xfrm>
        </p:grpSpPr>
        <p:pic>
          <p:nvPicPr>
            <p:cNvPr id="226" name="Google Shape;226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82340" y="516639"/>
              <a:ext cx="5418193" cy="3483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4"/>
            <p:cNvSpPr txBox="1"/>
            <p:nvPr/>
          </p:nvSpPr>
          <p:spPr>
            <a:xfrm>
              <a:off x="5100025" y="659525"/>
              <a:ext cx="16572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New York</a:t>
              </a:r>
              <a:endParaRPr sz="1500" b="1"/>
            </a:p>
          </p:txBody>
        </p:sp>
      </p:grpSp>
      <p:grpSp>
        <p:nvGrpSpPr>
          <p:cNvPr id="228" name="Google Shape;228;p24"/>
          <p:cNvGrpSpPr/>
          <p:nvPr/>
        </p:nvGrpSpPr>
        <p:grpSpPr>
          <a:xfrm>
            <a:off x="1904300" y="1525087"/>
            <a:ext cx="5418192" cy="3483123"/>
            <a:chOff x="2070100" y="1558787"/>
            <a:chExt cx="5418192" cy="3483123"/>
          </a:xfrm>
        </p:grpSpPr>
        <p:pic>
          <p:nvPicPr>
            <p:cNvPr id="229" name="Google Shape;229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70100" y="1558787"/>
              <a:ext cx="5418192" cy="3483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4"/>
            <p:cNvSpPr txBox="1"/>
            <p:nvPr/>
          </p:nvSpPr>
          <p:spPr>
            <a:xfrm>
              <a:off x="5334000" y="1790700"/>
              <a:ext cx="16572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Washington</a:t>
              </a:r>
              <a:endParaRPr sz="1500" b="1"/>
            </a:p>
          </p:txBody>
        </p:sp>
      </p:grpSp>
      <p:grpSp>
        <p:nvGrpSpPr>
          <p:cNvPr id="231" name="Google Shape;231;p24"/>
          <p:cNvGrpSpPr/>
          <p:nvPr/>
        </p:nvGrpSpPr>
        <p:grpSpPr>
          <a:xfrm>
            <a:off x="1900150" y="1522412"/>
            <a:ext cx="5426489" cy="3488457"/>
            <a:chOff x="2106813" y="1556112"/>
            <a:chExt cx="5426489" cy="3488457"/>
          </a:xfrm>
        </p:grpSpPr>
        <p:pic>
          <p:nvPicPr>
            <p:cNvPr id="232" name="Google Shape;232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06813" y="1556112"/>
              <a:ext cx="5426489" cy="3488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4"/>
            <p:cNvSpPr txBox="1"/>
            <p:nvPr/>
          </p:nvSpPr>
          <p:spPr>
            <a:xfrm>
              <a:off x="5182025" y="1725200"/>
              <a:ext cx="16572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Georgia</a:t>
              </a:r>
              <a:endParaRPr sz="1500" b="1"/>
            </a:p>
          </p:txBody>
        </p:sp>
      </p:grpSp>
      <p:grpSp>
        <p:nvGrpSpPr>
          <p:cNvPr id="234" name="Google Shape;234;p24"/>
          <p:cNvGrpSpPr/>
          <p:nvPr/>
        </p:nvGrpSpPr>
        <p:grpSpPr>
          <a:xfrm>
            <a:off x="1900150" y="1522414"/>
            <a:ext cx="5426488" cy="3488457"/>
            <a:chOff x="3117425" y="774414"/>
            <a:chExt cx="5426488" cy="3488457"/>
          </a:xfrm>
        </p:grpSpPr>
        <p:pic>
          <p:nvPicPr>
            <p:cNvPr id="235" name="Google Shape;235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17425" y="774414"/>
              <a:ext cx="5426488" cy="3488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4"/>
            <p:cNvSpPr txBox="1"/>
            <p:nvPr/>
          </p:nvSpPr>
          <p:spPr>
            <a:xfrm>
              <a:off x="6266625" y="920975"/>
              <a:ext cx="16572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Texas</a:t>
              </a:r>
              <a:endParaRPr sz="1500" b="1"/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1851838" y="1491375"/>
            <a:ext cx="5523124" cy="3550549"/>
            <a:chOff x="3286813" y="1365000"/>
            <a:chExt cx="5523124" cy="3550549"/>
          </a:xfrm>
        </p:grpSpPr>
        <p:pic>
          <p:nvPicPr>
            <p:cNvPr id="238" name="Google Shape;238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286813" y="1365000"/>
              <a:ext cx="5523124" cy="3550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24"/>
            <p:cNvSpPr txBox="1"/>
            <p:nvPr/>
          </p:nvSpPr>
          <p:spPr>
            <a:xfrm>
              <a:off x="6549488" y="1600200"/>
              <a:ext cx="1657200" cy="3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North Dakota</a:t>
              </a:r>
              <a:endParaRPr sz="1500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5/1</a:t>
            </a:r>
            <a:r>
              <a:rPr lang="en-US"/>
              <a:t>8</a:t>
            </a: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/20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1364710" y="1603546"/>
            <a:ext cx="6414579" cy="326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Economy:</a:t>
            </a:r>
            <a:endParaRPr/>
          </a:p>
          <a:p>
            <a:pPr marL="628650" marR="0" lvl="1" indent="-17145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types of stocks are more robust, and what stocks are more vulnerable during the pandemic?</a:t>
            </a:r>
            <a:endParaRPr/>
          </a:p>
          <a:p>
            <a:pPr marL="628650" marR="0" lvl="1" indent="-17145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the unemployment rate should rise,  which industries have the highest increase in the unemployment rate? And which may be slightly impacted?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Life:</a:t>
            </a:r>
            <a:endParaRPr/>
          </a:p>
          <a:p>
            <a:pPr marL="628650" marR="0" lvl="1" indent="-17145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Tweet:</a:t>
            </a:r>
            <a:endParaRPr/>
          </a:p>
          <a:p>
            <a:pPr marL="1085850" marR="0" lvl="2" indent="-17145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people pay attention to the “Stay-at-Home” policy on Twitter before and after its promulgation?</a:t>
            </a:r>
            <a:endParaRPr/>
          </a:p>
          <a:p>
            <a:pPr marL="1085850" marR="0" lvl="2" indent="-17145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popular discussion topics about Covid-19?</a:t>
            </a:r>
            <a:endParaRPr sz="17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28650" marR="0" lvl="1" indent="-17145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Mobility: </a:t>
            </a:r>
            <a:endParaRPr/>
          </a:p>
          <a:p>
            <a:pPr marL="1085850" marR="0" lvl="2" indent="-17145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start date and end date of the policy for each state?</a:t>
            </a:r>
            <a:endParaRPr/>
          </a:p>
          <a:p>
            <a:pPr marL="1085850" marR="0" lvl="2" indent="-17145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impact will the “Stay-at-Home” policy have on mobility?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28650" marR="0" lvl="1" indent="-8255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457200" y="998727"/>
            <a:ext cx="3115159" cy="48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Problems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474" y="1659186"/>
            <a:ext cx="4100653" cy="209278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body" idx="1"/>
          </p:nvPr>
        </p:nvSpPr>
        <p:spPr>
          <a:xfrm>
            <a:off x="598096" y="892170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State Level – mobility by area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5698" y="1818426"/>
            <a:ext cx="3891102" cy="193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2250275" y="3785025"/>
            <a:ext cx="46977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Parks area - peaks at weekends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Transit station area in NY - remain low</a:t>
            </a:r>
            <a:endParaRPr/>
          </a:p>
        </p:txBody>
      </p:sp>
      <p:cxnSp>
        <p:nvCxnSpPr>
          <p:cNvPr id="251" name="Google Shape;251;p25"/>
          <p:cNvCxnSpPr/>
          <p:nvPr/>
        </p:nvCxnSpPr>
        <p:spPr>
          <a:xfrm flipH="1">
            <a:off x="3639975" y="3287275"/>
            <a:ext cx="445800" cy="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25"/>
          <p:cNvCxnSpPr/>
          <p:nvPr/>
        </p:nvCxnSpPr>
        <p:spPr>
          <a:xfrm flipH="1">
            <a:off x="3463550" y="2556200"/>
            <a:ext cx="10890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25"/>
          <p:cNvCxnSpPr/>
          <p:nvPr/>
        </p:nvCxnSpPr>
        <p:spPr>
          <a:xfrm flipH="1">
            <a:off x="2882725" y="2504350"/>
            <a:ext cx="46800" cy="15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25"/>
          <p:cNvCxnSpPr/>
          <p:nvPr/>
        </p:nvCxnSpPr>
        <p:spPr>
          <a:xfrm flipH="1">
            <a:off x="6989425" y="2628775"/>
            <a:ext cx="77700" cy="15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25"/>
          <p:cNvCxnSpPr/>
          <p:nvPr/>
        </p:nvCxnSpPr>
        <p:spPr>
          <a:xfrm flipH="1">
            <a:off x="7357500" y="2633975"/>
            <a:ext cx="129600" cy="1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262" name="Google Shape;262;p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body" idx="1"/>
          </p:nvPr>
        </p:nvSpPr>
        <p:spPr>
          <a:xfrm>
            <a:off x="598096" y="892170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State Level – mobility outliers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538" y="1353297"/>
            <a:ext cx="6932495" cy="3325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6"/>
          <p:cNvCxnSpPr/>
          <p:nvPr/>
        </p:nvCxnSpPr>
        <p:spPr>
          <a:xfrm rot="10800000">
            <a:off x="4657725" y="3590850"/>
            <a:ext cx="0" cy="39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66" name="Google Shape;266;p26"/>
          <p:cNvGrpSpPr/>
          <p:nvPr/>
        </p:nvGrpSpPr>
        <p:grpSpPr>
          <a:xfrm>
            <a:off x="1276538" y="1353304"/>
            <a:ext cx="6932495" cy="3466248"/>
            <a:chOff x="1428938" y="1353304"/>
            <a:chExt cx="6932495" cy="3466248"/>
          </a:xfrm>
        </p:grpSpPr>
        <p:pic>
          <p:nvPicPr>
            <p:cNvPr id="267" name="Google Shape;267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28938" y="1353304"/>
              <a:ext cx="6932495" cy="34662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8" name="Google Shape;268;p26"/>
            <p:cNvCxnSpPr/>
            <p:nvPr/>
          </p:nvCxnSpPr>
          <p:spPr>
            <a:xfrm>
              <a:off x="4924425" y="2552700"/>
              <a:ext cx="0" cy="39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body" idx="1"/>
          </p:nvPr>
        </p:nvSpPr>
        <p:spPr>
          <a:xfrm>
            <a:off x="598096" y="892170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County Level – Mobility Drop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25" y="1417678"/>
            <a:ext cx="5990042" cy="319718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/>
        </p:nvSpPr>
        <p:spPr>
          <a:xfrm>
            <a:off x="7239000" y="2571750"/>
            <a:ext cx="19050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date: 03/20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85" name="Google Shape;285;p28"/>
          <p:cNvSpPr txBox="1">
            <a:spLocks noGrp="1"/>
          </p:cNvSpPr>
          <p:nvPr>
            <p:ph type="body" idx="1"/>
          </p:nvPr>
        </p:nvSpPr>
        <p:spPr>
          <a:xfrm>
            <a:off x="344599" y="754357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County Level – Mobility map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173" y="1147589"/>
            <a:ext cx="3519254" cy="19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594" y="3103197"/>
            <a:ext cx="3444833" cy="195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pic>
        <p:nvPicPr>
          <p:cNvPr id="289" name="Google Shape;28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2115" y="3092165"/>
            <a:ext cx="3519254" cy="198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42114" y="1078724"/>
            <a:ext cx="3519255" cy="2013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97" name="Google Shape;297;p29"/>
          <p:cNvSpPr txBox="1">
            <a:spLocks noGrp="1"/>
          </p:cNvSpPr>
          <p:nvPr>
            <p:ph type="body" idx="1"/>
          </p:nvPr>
        </p:nvSpPr>
        <p:spPr>
          <a:xfrm>
            <a:off x="344599" y="754357"/>
            <a:ext cx="4924518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County Level – Case map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pic>
        <p:nvPicPr>
          <p:cNvPr id="299" name="Google Shape;29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803" y="1109358"/>
            <a:ext cx="2982110" cy="191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6689" y="1080904"/>
            <a:ext cx="3054538" cy="196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2171" y="3117527"/>
            <a:ext cx="3052936" cy="196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6689" y="3107939"/>
            <a:ext cx="3054538" cy="1963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3259531" y="2385196"/>
            <a:ext cx="4924518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36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5/1</a:t>
            </a:r>
            <a:r>
              <a:rPr lang="en-US"/>
              <a:t>8</a:t>
            </a: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/20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 txBox="1"/>
          <p:nvPr/>
        </p:nvSpPr>
        <p:spPr>
          <a:xfrm>
            <a:off x="1364711" y="1640642"/>
            <a:ext cx="6414579" cy="326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and preprocessing</a:t>
            </a:r>
            <a:endParaRPr/>
          </a:p>
          <a:p>
            <a:pPr marL="628650" marR="0" lvl="1" indent="-1714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Tool:  Spark, Python(Pandas, NumPy), Jupyter notebook</a:t>
            </a:r>
            <a:endParaRPr/>
          </a:p>
          <a:p>
            <a:pPr marL="628650" marR="0" lvl="1" indent="-1714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Methods:</a:t>
            </a:r>
            <a:endParaRPr/>
          </a:p>
          <a:p>
            <a:pPr marL="1085850" marR="0" lvl="2" indent="-1714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duplicates</a:t>
            </a:r>
            <a:endParaRPr/>
          </a:p>
          <a:p>
            <a:pPr marL="1085850" marR="0" lvl="2" indent="-1714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value </a:t>
            </a:r>
            <a:endParaRPr/>
          </a:p>
          <a:p>
            <a:pPr marL="1085850" marR="0" lvl="2" indent="-1714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tables (join)</a:t>
            </a:r>
            <a:endParaRPr/>
          </a:p>
          <a:p>
            <a:pPr marL="1085850" marR="0" lvl="2" indent="-1714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valuable data</a:t>
            </a:r>
            <a:endParaRPr/>
          </a:p>
          <a:p>
            <a:pPr marL="1085850" marR="0" lvl="2" indent="-1714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Clustering: ngrams, fingerprint, metaphone3, KNN, regex … </a:t>
            </a:r>
            <a:endParaRPr/>
          </a:p>
          <a:p>
            <a:pPr marL="342900" marR="0" lvl="0" indent="-342900" algn="l" rtl="0"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  <a:p>
            <a:pPr marL="628650" marR="0" lvl="1" indent="-1714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Tool: Plotly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581186" y="998727"/>
            <a:ext cx="3115159" cy="48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5/1</a:t>
            </a:r>
            <a:r>
              <a:rPr lang="en-US"/>
              <a:t>8</a:t>
            </a:r>
            <a:r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/20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3431583" y="2202913"/>
            <a:ext cx="2280834" cy="61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457200" y="847174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Stock – Overview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0" name="Google Shape;80;p10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5487" y="1369586"/>
            <a:ext cx="5053025" cy="324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795" y="1177297"/>
            <a:ext cx="3234127" cy="207908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body" idx="1"/>
          </p:nvPr>
        </p:nvSpPr>
        <p:spPr>
          <a:xfrm>
            <a:off x="457200" y="847174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Stock – Vulnerable industries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90" name="Google Shape;90;p11" descr="transport area&#10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4919" y="1192795"/>
            <a:ext cx="3234127" cy="207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 descr="A close up of a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7882" b="8197"/>
          <a:stretch/>
        </p:blipFill>
        <p:spPr>
          <a:xfrm>
            <a:off x="5104517" y="3181914"/>
            <a:ext cx="3392950" cy="185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 descr="A close up of a map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7724" b="5039"/>
          <a:stretch/>
        </p:blipFill>
        <p:spPr>
          <a:xfrm>
            <a:off x="1229056" y="3234851"/>
            <a:ext cx="3222278" cy="1807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914400" y="3158666"/>
            <a:ext cx="7462434" cy="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35686"/>
              </a:schemeClr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body" idx="1"/>
          </p:nvPr>
        </p:nvSpPr>
        <p:spPr>
          <a:xfrm>
            <a:off x="457200" y="847174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Stock – Robust industries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2" name="Google Shape;102;p12" descr="A close up of a 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657" y="1656686"/>
            <a:ext cx="3944143" cy="25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2" descr="A close up of a 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5805" b="6427"/>
          <a:stretch/>
        </p:blipFill>
        <p:spPr>
          <a:xfrm>
            <a:off x="856519" y="1775816"/>
            <a:ext cx="3633442" cy="229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425" y="1137986"/>
            <a:ext cx="6759150" cy="382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>
            <a:off x="457200" y="828886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Unemployment Rate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691" y="1201994"/>
            <a:ext cx="7503911" cy="3702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>
            <a:spLocks noGrp="1"/>
          </p:cNvSpPr>
          <p:nvPr>
            <p:ph type="body" idx="1"/>
          </p:nvPr>
        </p:nvSpPr>
        <p:spPr>
          <a:xfrm>
            <a:off x="457200" y="828886"/>
            <a:ext cx="3810941" cy="3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alibri"/>
                <a:ea typeface="Calibri"/>
                <a:cs typeface="Calibri"/>
                <a:sym typeface="Calibri"/>
              </a:rPr>
              <a:t>Unemployment Rate</a:t>
            </a:r>
            <a:endParaRPr sz="2400"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5/18/20</a:t>
            </a: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YU Schools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Macintosh PowerPoint</Application>
  <PresentationFormat>On-screen Show (16:9)</PresentationFormat>
  <Paragraphs>150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Batang</vt:lpstr>
      <vt:lpstr>Noto Sans Symbols</vt:lpstr>
      <vt:lpstr>Arial</vt:lpstr>
      <vt:lpstr>Calibri</vt:lpstr>
      <vt:lpstr>Courier New</vt:lpstr>
      <vt:lpstr>NYU Schools Master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TangXucheng</cp:lastModifiedBy>
  <cp:revision>1</cp:revision>
  <dcterms:modified xsi:type="dcterms:W3CDTF">2020-05-18T18:35:24Z</dcterms:modified>
</cp:coreProperties>
</file>